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ítu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16" name="Espaço Reservado para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662D-586F-4473-B433-A7E21AFAFE0A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13DA8FB-94F3-4AA1-AA8C-EFF385516C4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662D-586F-4473-B433-A7E21AFAFE0A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A8FB-94F3-4AA1-AA8C-EFF385516C4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662D-586F-4473-B433-A7E21AFAFE0A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A8FB-94F3-4AA1-AA8C-EFF385516C4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7" name="Espaço Reservado para Conteúd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spaço Reservado para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662D-586F-4473-B433-A7E21AFAFE0A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pt-BR"/>
          </a:p>
        </p:txBody>
      </p:sp>
      <p:sp>
        <p:nvSpPr>
          <p:cNvPr id="16" name="Espaço Reservado para Número de Slide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13DA8FB-94F3-4AA1-AA8C-EFF385516C4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9" name="Espaço Reservado para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662D-586F-4473-B433-A7E21AFAFE0A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11" name="Espaço Reservado para Rodapé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6" name="Espaço Reservado para Número de Slid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A8FB-94F3-4AA1-AA8C-EFF385516C49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ítu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4" name="Espaço Reservado para Conteúd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662D-586F-4473-B433-A7E21AFAFE0A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1" name="Espaço Reservado para Número de Slid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A8FB-94F3-4AA1-AA8C-EFF385516C4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ítu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25" name="Espaço Reservado para Tex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8" name="Espaço Reservado para Conteúd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662D-586F-4473-B433-A7E21AFAFE0A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13DA8FB-94F3-4AA1-AA8C-EFF385516C49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662D-586F-4473-B433-A7E21AFAFE0A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A8FB-94F3-4AA1-AA8C-EFF385516C4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662D-586F-4473-B433-A7E21AFAFE0A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24" name="Espaço Reservado para Rodapé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A8FB-94F3-4AA1-AA8C-EFF385516C4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ítu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6" name="Espaço Reservado para Tex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4" name="Espaço Reservado para Conteúd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spaço Reservado para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662D-586F-4473-B433-A7E21AFAFE0A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29" name="Espaço Reservado para Rodapé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A8FB-94F3-4AA1-AA8C-EFF385516C4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ço Reservado para Imagem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D662D-586F-4473-B433-A7E21AFAFE0A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1" name="Espaço Reservado para Número de Slid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DA8FB-94F3-4AA1-AA8C-EFF385516C49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7" name="Títu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6" name="Espaço Reservado para Tex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2D662D-586F-4473-B433-A7E21AFAFE0A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28" name="Espaço Reservado para Rodapé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13DA8FB-94F3-4AA1-AA8C-EFF385516C49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Espaço Reservado para Títu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ogisticaintegradaunifae.wikispaces.com/file/view/3.Coord.Cadeia+Agroind.+do+Leite.pdf" TargetMode="External"/><Relationship Id="rId2" Type="http://schemas.openxmlformats.org/officeDocument/2006/relationships/hyperlink" Target="http://paraiso.etfto.gov.br/docente/admin/upload/docs_upload/material_cb3d806305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85786" y="928670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latin typeface="Arial Rounded MT Bold" pitchFamily="34" charset="0"/>
              </a:rPr>
              <a:t/>
            </a:r>
            <a:br>
              <a:rPr lang="pt-BR" sz="4000" b="1" dirty="0" smtClean="0">
                <a:latin typeface="Arial Rounded MT Bold" pitchFamily="34" charset="0"/>
              </a:rPr>
            </a:br>
            <a:r>
              <a:rPr lang="pt-BR" sz="4000" b="1" dirty="0" smtClean="0">
                <a:latin typeface="Arial Rounded MT Bold" pitchFamily="34" charset="0"/>
              </a:rPr>
              <a:t>       BRUNA MORELLI RAMOS</a:t>
            </a:r>
            <a:endParaRPr lang="pt-BR" sz="4000" b="1" dirty="0">
              <a:latin typeface="Arial Rounded MT Bold" pitchFamily="34" charset="0"/>
            </a:endParaRPr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571472" y="3357562"/>
            <a:ext cx="8001056" cy="1752600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>
                <a:solidFill>
                  <a:schemeClr val="tx1"/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RA </a:t>
            </a:r>
            <a:r>
              <a:rPr lang="pt-BR" sz="3200" dirty="0" smtClean="0">
                <a:solidFill>
                  <a:schemeClr val="tx1"/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14749-6</a:t>
            </a:r>
          </a:p>
          <a:p>
            <a:pPr algn="ctr"/>
            <a:endParaRPr lang="pt-BR" sz="3200" dirty="0" smtClean="0">
              <a:solidFill>
                <a:schemeClr val="tx1"/>
              </a:solidFill>
              <a:latin typeface="Arial Rounded MT Bold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pt-BR" sz="3200" dirty="0" smtClean="0">
                <a:solidFill>
                  <a:schemeClr val="tx1"/>
                </a:solidFill>
                <a:latin typeface="Arial Rounded MT Bold" pitchFamily="34" charset="0"/>
                <a:ea typeface="Arial Unicode MS" pitchFamily="34" charset="-128"/>
                <a:cs typeface="Arial Unicode MS" pitchFamily="34" charset="-128"/>
              </a:rPr>
              <a:t>	bu_morelli@hotmail.com</a:t>
            </a:r>
            <a:endParaRPr lang="pt-BR" sz="3200" dirty="0" smtClean="0">
              <a:solidFill>
                <a:schemeClr val="tx1"/>
              </a:solidFill>
              <a:latin typeface="Arial Rounded MT Bold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BR" sz="4000" b="1" dirty="0" smtClean="0">
                <a:latin typeface="Arial Rounded MT Bold" pitchFamily="34" charset="0"/>
              </a:rPr>
              <a:t>REFERÊNCIAS BIBLIOGRÁFICAS</a:t>
            </a:r>
            <a:endParaRPr lang="pt-BR" sz="4000" b="1" dirty="0">
              <a:latin typeface="Arial Rounded MT Bold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pt-BR" dirty="0" smtClean="0">
              <a:hlinkClick r:id="rId2"/>
            </a:endParaRPr>
          </a:p>
          <a:p>
            <a:r>
              <a:rPr lang="pt-BR" dirty="0" smtClean="0">
                <a:hlinkClick r:id="rId2"/>
              </a:rPr>
              <a:t>http://paraiso.etfto.gov.br/docente/admin/upload/docs_upload/material_cb3d806305.pdf</a:t>
            </a:r>
            <a:endParaRPr lang="pt-BR" dirty="0" smtClean="0"/>
          </a:p>
          <a:p>
            <a:pPr>
              <a:buNone/>
            </a:pPr>
            <a:endParaRPr lang="pt-BR" dirty="0"/>
          </a:p>
          <a:p>
            <a:endParaRPr lang="pt-BR" dirty="0" smtClean="0"/>
          </a:p>
          <a:p>
            <a:r>
              <a:rPr lang="pt-BR" dirty="0" smtClean="0">
                <a:hlinkClick r:id="rId3"/>
              </a:rPr>
              <a:t>http://logisticaintegradaunifae.wikispaces.com/file/view/3.Coord.Cadeia+</a:t>
            </a:r>
            <a:r>
              <a:rPr lang="pt-BR" dirty="0" err="1" smtClean="0">
                <a:hlinkClick r:id="rId3"/>
              </a:rPr>
              <a:t>Agroind</a:t>
            </a:r>
            <a:r>
              <a:rPr lang="pt-BR" dirty="0" smtClean="0">
                <a:hlinkClick r:id="rId3"/>
              </a:rPr>
              <a:t>.+do+Leite.pdf</a:t>
            </a:r>
            <a:endParaRPr lang="pt-BR" dirty="0" smtClean="0"/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4800" b="1" dirty="0" smtClean="0">
                <a:latin typeface="Arial Rounded MT Bold" pitchFamily="34" charset="0"/>
              </a:rPr>
              <a:t>TEXTO 3</a:t>
            </a:r>
            <a:endParaRPr lang="pt-BR" sz="4800" b="1" dirty="0">
              <a:latin typeface="Arial Rounded MT Bold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pt-BR" sz="3600" b="1" dirty="0" smtClean="0">
                <a:solidFill>
                  <a:schemeClr val="accent4">
                    <a:lumMod val="50000"/>
                  </a:schemeClr>
                </a:solidFill>
                <a:latin typeface="Arial Rounded MT Bold" pitchFamily="34" charset="0"/>
              </a:rPr>
              <a:t>COORDENAÇÃO DA CADEIA </a:t>
            </a:r>
          </a:p>
          <a:p>
            <a:pPr algn="ctr">
              <a:buNone/>
            </a:pPr>
            <a:r>
              <a:rPr lang="pt-BR" sz="3600" b="1" dirty="0" smtClean="0">
                <a:solidFill>
                  <a:schemeClr val="accent4">
                    <a:lumMod val="50000"/>
                  </a:schemeClr>
                </a:solidFill>
                <a:latin typeface="Arial Rounded MT Bold" pitchFamily="34" charset="0"/>
              </a:rPr>
              <a:t>AGROINDUSTRIAL </a:t>
            </a:r>
          </a:p>
          <a:p>
            <a:pPr algn="ctr">
              <a:buNone/>
            </a:pPr>
            <a:r>
              <a:rPr lang="pt-BR" sz="3600" b="1" dirty="0" smtClean="0">
                <a:solidFill>
                  <a:schemeClr val="accent4">
                    <a:lumMod val="50000"/>
                  </a:schemeClr>
                </a:solidFill>
                <a:latin typeface="Arial Rounded MT Bold" pitchFamily="34" charset="0"/>
              </a:rPr>
              <a:t>COMO FERRAMENTA</a:t>
            </a:r>
            <a:endParaRPr lang="pt-BR" sz="3600" dirty="0" smtClean="0">
              <a:solidFill>
                <a:schemeClr val="accent4">
                  <a:lumMod val="50000"/>
                </a:schemeClr>
              </a:solidFill>
              <a:latin typeface="Arial Rounded MT Bold" pitchFamily="34" charset="0"/>
            </a:endParaRPr>
          </a:p>
          <a:p>
            <a:pPr algn="ctr">
              <a:buNone/>
            </a:pPr>
            <a:r>
              <a:rPr lang="pt-BR" sz="3600" b="1" dirty="0" smtClean="0">
                <a:solidFill>
                  <a:schemeClr val="accent4">
                    <a:lumMod val="50000"/>
                  </a:schemeClr>
                </a:solidFill>
                <a:latin typeface="Arial Rounded MT Bold" pitchFamily="34" charset="0"/>
              </a:rPr>
              <a:t>PARA GESTÃO LOGÍSTICA </a:t>
            </a:r>
          </a:p>
          <a:p>
            <a:pPr algn="ctr">
              <a:buNone/>
            </a:pPr>
            <a:r>
              <a:rPr lang="pt-BR" sz="3600" b="1" dirty="0" smtClean="0">
                <a:solidFill>
                  <a:schemeClr val="accent4">
                    <a:lumMod val="50000"/>
                  </a:schemeClr>
                </a:solidFill>
                <a:latin typeface="Arial Rounded MT Bold" pitchFamily="34" charset="0"/>
              </a:rPr>
              <a:t>– ESTUDO DE CASO NA CADEIA DE</a:t>
            </a:r>
            <a:endParaRPr lang="pt-BR" sz="3600" dirty="0" smtClean="0">
              <a:solidFill>
                <a:schemeClr val="accent4">
                  <a:lumMod val="50000"/>
                </a:schemeClr>
              </a:solidFill>
              <a:latin typeface="Arial Rounded MT Bold" pitchFamily="34" charset="0"/>
            </a:endParaRPr>
          </a:p>
          <a:p>
            <a:pPr algn="ctr">
              <a:buNone/>
            </a:pPr>
            <a:r>
              <a:rPr lang="pt-BR" sz="3600" b="1" dirty="0" smtClean="0">
                <a:solidFill>
                  <a:schemeClr val="accent4">
                    <a:lumMod val="50000"/>
                  </a:schemeClr>
                </a:solidFill>
                <a:latin typeface="Arial Rounded MT Bold" pitchFamily="34" charset="0"/>
              </a:rPr>
              <a:t>SUPRIMENTOS DO LEITE </a:t>
            </a:r>
          </a:p>
          <a:p>
            <a:pPr algn="ctr">
              <a:buNone/>
            </a:pPr>
            <a:r>
              <a:rPr lang="pt-BR" sz="3600" b="1" dirty="0" smtClean="0">
                <a:solidFill>
                  <a:schemeClr val="accent4">
                    <a:lumMod val="50000"/>
                  </a:schemeClr>
                </a:solidFill>
                <a:latin typeface="Arial Rounded MT Bold" pitchFamily="34" charset="0"/>
              </a:rPr>
              <a:t>NO ESTADO DO CEARÁ</a:t>
            </a:r>
            <a:endParaRPr lang="pt-BR" sz="3600" b="1" cap="all" spc="0" dirty="0" smtClean="0">
              <a:ln w="0"/>
              <a:solidFill>
                <a:schemeClr val="accent4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 Rounded MT Bold" pitchFamily="34" charset="0"/>
            </a:endParaRP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latin typeface="Arial Rounded MT Bold" pitchFamily="34" charset="0"/>
              </a:rPr>
              <a:t>		SOBRE O TEXTO 3</a:t>
            </a:r>
            <a:endParaRPr lang="pt-BR" b="1" dirty="0">
              <a:latin typeface="Arial Rounded MT Bold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t-BR" dirty="0" smtClean="0"/>
              <a:t>	O estudo analisa a coordenação da cadeia agroindustrial como ferramenta para gestão logística, analisando o caso da cadeia de suprimentos de leite no estado do Ceará. A pesquisa procurou verificar se as empresas que compõem a cadeia analisada alcançaram uma significante redução de custos desenvolvendo suas atividades de forma coordenada. Você deverá: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8229600" cy="1274786"/>
          </a:xfrm>
        </p:spPr>
        <p:txBody>
          <a:bodyPr>
            <a:normAutofit fontScale="90000"/>
          </a:bodyPr>
          <a:lstStyle/>
          <a:p>
            <a:r>
              <a:rPr lang="pt-BR" sz="2700" b="1" dirty="0" smtClean="0">
                <a:latin typeface="Arial Rounded MT Bold" pitchFamily="34" charset="0"/>
              </a:rPr>
              <a:t>A) Explique os conceitos de “Coordenação da Cadeia de Suprimentos” e de “ Cadeia Agroindustrial”. Faça uma busca na internet sobre o tema e sintetize suas descobertas.</a:t>
            </a:r>
            <a:r>
              <a:rPr lang="pt-BR" b="1" dirty="0" smtClean="0"/>
              <a:t/>
            </a:r>
            <a:br>
              <a:rPr lang="pt-BR" b="1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pt-BR" dirty="0" smtClean="0"/>
              <a:t>	Cadeia de Suprimentos é um processo integrado que é responsável pela obtenção, produção e entrega de um determinado produto ou serviço ao cliente final através de um conjunto de empresas.</a:t>
            </a:r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r>
              <a:rPr lang="pt-BR" dirty="0" smtClean="0"/>
              <a:t>	Cadeias </a:t>
            </a:r>
            <a:r>
              <a:rPr lang="pt-BR" dirty="0"/>
              <a:t>A</a:t>
            </a:r>
            <a:r>
              <a:rPr lang="pt-BR" dirty="0" smtClean="0"/>
              <a:t>groindustriais são cadeias de indústria agro - alimentar, quer dizer grupos de indústria que transformam os produtos agrícolas em produtos alimentares, (a comida que compra feita, o chocolate que come, o gelado e até os produtos congelados)</a:t>
            </a:r>
            <a:br>
              <a:rPr lang="pt-BR" dirty="0" smtClean="0"/>
            </a:br>
            <a:endParaRPr lang="pt-BR" dirty="0" smtClean="0"/>
          </a:p>
          <a:p>
            <a:pPr marL="514350" indent="-514350">
              <a:buNone/>
            </a:pP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>
            <a:noAutofit/>
          </a:bodyPr>
          <a:lstStyle/>
          <a:p>
            <a:r>
              <a:rPr lang="pt-BR" sz="2800" b="1" dirty="0" smtClean="0">
                <a:latin typeface="Arial Rounded MT Bold" pitchFamily="34" charset="0"/>
              </a:rPr>
              <a:t>B) Sintetize as principais conclusões do estudo</a:t>
            </a:r>
            <a:endParaRPr lang="pt-BR" sz="2800" b="1" dirty="0">
              <a:latin typeface="Arial Rounded MT Bold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pt-BR" dirty="0" smtClean="0"/>
              <a:t>Ao final do estudo foi concluído que a coordenação da cadeia estudada mostrou-se viável, afinal, possibilitou a venda de um novo produto (óleo bruto de algodão), atendeu ao volume de consumo e gerou estoque de torta de algodão para o período seguinte, que teve seu custo de aquisição diminuído. Observou-se também, que a falta de profissionalização dos produtores no uso das tecnologias é uma das principais barreiras a ser transposta. 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372476" cy="1428760"/>
          </a:xfrm>
        </p:spPr>
        <p:txBody>
          <a:bodyPr>
            <a:noAutofit/>
          </a:bodyPr>
          <a:lstStyle/>
          <a:p>
            <a:r>
              <a:rPr lang="pt-BR" sz="2400" b="1" dirty="0" smtClean="0">
                <a:latin typeface="Arial Rounded MT Bold" pitchFamily="34" charset="0"/>
              </a:rPr>
              <a:t>C) Explique quais as contribuições que um estudo desse tipo pode trazer para as organizações envolvidas, considerando desde os produtores, órgãos regulamentadores e intermediários e até os consumidores dos produtos finais.</a:t>
            </a:r>
            <a:endParaRPr lang="pt-BR" sz="2400" b="1" dirty="0">
              <a:latin typeface="Arial Rounded MT Bold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0034" y="2332037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pt-BR" dirty="0" smtClean="0"/>
              <a:t>Um estudo desse tipo proporciona uma redução dos custos, aumento dos lucros e gera oportunidades. Os produtores reduz o pagam menos pelo ICMS e geram receita com a venda de novos produtos, o que atinge o preço final do produto, que pode ter uma queda. O governo deixa de importar alguns produtos e as empresas que produz o maquinário necessário na produção, investem mais em tecnologias.</a:t>
            </a:r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472518" cy="1857388"/>
          </a:xfrm>
        </p:spPr>
        <p:txBody>
          <a:bodyPr>
            <a:noAutofit/>
          </a:bodyPr>
          <a:lstStyle/>
          <a:p>
            <a:r>
              <a:rPr lang="pt-BR" sz="2400" b="1" dirty="0" smtClean="0">
                <a:latin typeface="Arial Rounded MT Bold" pitchFamily="34" charset="0"/>
              </a:rPr>
              <a:t>D) Propor a replicagem deste estudo, enfocando outra cadeia agroindustrial em outro local, para investigar a relação entre os elos da cadeia agroalimentar e desta com as instituições envolvidas. Para isto, deverá fazer um desenho da Cadeia de Suprimentos analisada (conforme a fig. 1 deste texto) e também o esquema dos Fluxos de Produtos na cadeia principal e em eventuais cadeias a ela relacionada (conforme fig. 2 deste texto).</a:t>
            </a:r>
            <a:endParaRPr lang="pt-BR" sz="2400" b="1" dirty="0">
              <a:latin typeface="Arial Rounded MT Bold" pitchFamily="34" charset="0"/>
            </a:endParaRPr>
          </a:p>
        </p:txBody>
      </p:sp>
      <p:sp>
        <p:nvSpPr>
          <p:cNvPr id="9" name="Espaço Reservado para Conteúdo 8"/>
          <p:cNvSpPr>
            <a:spLocks noGrp="1"/>
          </p:cNvSpPr>
          <p:nvPr>
            <p:ph idx="1"/>
          </p:nvPr>
        </p:nvSpPr>
        <p:spPr>
          <a:xfrm>
            <a:off x="500034" y="3929066"/>
            <a:ext cx="8229600" cy="2714644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pt-BR" sz="4100" dirty="0" smtClean="0">
                <a:cs typeface="Arial" pitchFamily="34" charset="0"/>
              </a:rPr>
              <a:t>	</a:t>
            </a:r>
            <a:r>
              <a:rPr lang="pt-BR" sz="5500" dirty="0" smtClean="0">
                <a:cs typeface="Arial" pitchFamily="34" charset="0"/>
              </a:rPr>
              <a:t>Observando a </a:t>
            </a:r>
            <a:r>
              <a:rPr lang="pt-BR" sz="5500" dirty="0">
                <a:cs typeface="Arial" pitchFamily="34" charset="0"/>
              </a:rPr>
              <a:t>c</a:t>
            </a:r>
            <a:r>
              <a:rPr lang="pt-BR" sz="5500" dirty="0" smtClean="0"/>
              <a:t>adeia </a:t>
            </a:r>
            <a:r>
              <a:rPr lang="pt-BR" sz="5500" dirty="0"/>
              <a:t>produtiva da carne suína no </a:t>
            </a:r>
            <a:r>
              <a:rPr lang="pt-BR" sz="5500" dirty="0" smtClean="0"/>
              <a:t>Brasil</a:t>
            </a:r>
            <a:r>
              <a:rPr lang="pt-BR" sz="5500" dirty="0" smtClean="0">
                <a:cs typeface="Arial" pitchFamily="34" charset="0"/>
              </a:rPr>
              <a:t>, foi possível realizar sua replicagem, de</a:t>
            </a:r>
            <a:r>
              <a:rPr lang="pt-BR" sz="5500" dirty="0">
                <a:cs typeface="Arial" pitchFamily="34" charset="0"/>
              </a:rPr>
              <a:t> </a:t>
            </a:r>
            <a:r>
              <a:rPr lang="pt-BR" sz="5500" dirty="0" smtClean="0">
                <a:cs typeface="Arial" pitchFamily="34" charset="0"/>
              </a:rPr>
              <a:t>seus elos, uma vez que estes pode maximizar o processo e reduzir os custos de toda cadeia o que resultará positivamente com a coordenação da cadeia de suprimento: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Desktop\cadeia_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654164"/>
          </a:xfrm>
        </p:spPr>
        <p:txBody>
          <a:bodyPr>
            <a:noAutofit/>
          </a:bodyPr>
          <a:lstStyle/>
          <a:p>
            <a:r>
              <a:rPr lang="pt-BR" sz="2400" b="1" dirty="0" smtClean="0">
                <a:latin typeface="Arial Rounded MT Bold" pitchFamily="34" charset="0"/>
              </a:rPr>
              <a:t>E) No caso de replicagem deste estudo, conforme o proposto na questão anterior, explique e justifique quais conclusões dos autores do estudo original, você esperaria ver repetidas neste novo estudo.</a:t>
            </a:r>
            <a:endParaRPr lang="pt-BR" sz="2400" b="1" dirty="0">
              <a:latin typeface="Arial Rounded MT Bold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r>
              <a:rPr lang="pt-BR" dirty="0" smtClean="0"/>
              <a:t>Para a replicagem, assim como no estudo original, favoreceria toda a cadeia o surgimento de novos produtos, à partir carne suína, a geração de estoque, por exemplo, assim os gastos diminuiriam e aumentaria o lucro, e os consumidores teriam acesso a produtos mais baratos.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gem">
  <a:themeElements>
    <a:clrScheme name="Viagem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gem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gem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214</TotalTime>
  <Words>430</Words>
  <Application>Microsoft Office PowerPoint</Application>
  <PresentationFormat>Apresentação na tela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Viagem</vt:lpstr>
      <vt:lpstr>        BRUNA MORELLI RAMOS</vt:lpstr>
      <vt:lpstr>TEXTO 3</vt:lpstr>
      <vt:lpstr>  SOBRE O TEXTO 3</vt:lpstr>
      <vt:lpstr>A) Explique os conceitos de “Coordenação da Cadeia de Suprimentos” e de “ Cadeia Agroindustrial”. Faça uma busca na internet sobre o tema e sintetize suas descobertas. </vt:lpstr>
      <vt:lpstr>B) Sintetize as principais conclusões do estudo</vt:lpstr>
      <vt:lpstr>C) Explique quais as contribuições que um estudo desse tipo pode trazer para as organizações envolvidas, considerando desde os produtores, órgãos regulamentadores e intermediários e até os consumidores dos produtos finais.</vt:lpstr>
      <vt:lpstr>D) Propor a replicagem deste estudo, enfocando outra cadeia agroindustrial em outro local, para investigar a relação entre os elos da cadeia agroalimentar e desta com as instituições envolvidas. Para isto, deverá fazer um desenho da Cadeia de Suprimentos analisada (conforme a fig. 1 deste texto) e também o esquema dos Fluxos de Produtos na cadeia principal e em eventuais cadeias a ela relacionada (conforme fig. 2 deste texto).</vt:lpstr>
      <vt:lpstr>Slide 8</vt:lpstr>
      <vt:lpstr>E) No caso de replicagem deste estudo, conforme o proposto na questão anterior, explique e justifique quais conclusões dos autores do estudo original, você esperaria ver repetidas neste novo estudo.</vt:lpstr>
      <vt:lpstr>REFERÊNCIAS BIBLIOGRÁFICAS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BRUNA MORELLI RAMOS</dc:title>
  <dc:creator>WINDOWS</dc:creator>
  <cp:lastModifiedBy>WINDOWS</cp:lastModifiedBy>
  <cp:revision>41</cp:revision>
  <dcterms:created xsi:type="dcterms:W3CDTF">2012-09-05T10:15:17Z</dcterms:created>
  <dcterms:modified xsi:type="dcterms:W3CDTF">2012-09-11T10:11:26Z</dcterms:modified>
</cp:coreProperties>
</file>